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rygada 1918"/>
      <p:regular r:id="rId16"/>
    </p:embeddedFon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Montserrat Medium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  <p:embeddedFont>
      <p:font typeface="Montserrat Medium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730460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MP3 – VERİ TOPLAMA VE HAZIRLIK SÜRECİ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478655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2142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Nezaket Demirci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— Araştırma Yöntem ve Teknikleri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5660" y="5142190"/>
            <a:ext cx="664035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Araştırma Konusu: Müzikte Cinsiyetçi Söylemler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314926"/>
            <a:ext cx="9588103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MP3’ün Amacı: Projenin Temel Taşı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2456617"/>
            <a:ext cx="6458903" cy="1659136"/>
          </a:xfrm>
          <a:prstGeom prst="roundRect">
            <a:avLst>
              <a:gd name="adj" fmla="val 8818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8780" y="2456617"/>
            <a:ext cx="121920" cy="1659136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5" name="Text 3"/>
          <p:cNvSpPr/>
          <p:nvPr/>
        </p:nvSpPr>
        <p:spPr>
          <a:xfrm>
            <a:off x="1085255" y="270117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Veri Seti Oluşturma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85255" y="3186351"/>
            <a:ext cx="58783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Araştırmada kullanılacak kapsamlı ve güvenilir veri setini oluşturmak.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2237" y="2456617"/>
            <a:ext cx="6458903" cy="1659136"/>
          </a:xfrm>
          <a:prstGeom prst="roundRect">
            <a:avLst>
              <a:gd name="adj" fmla="val 8818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757" y="2456617"/>
            <a:ext cx="121920" cy="1659136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9" name="Text 7"/>
          <p:cNvSpPr/>
          <p:nvPr/>
        </p:nvSpPr>
        <p:spPr>
          <a:xfrm>
            <a:off x="7758232" y="2701171"/>
            <a:ext cx="380833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Katılımcı Profili Tanımlama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58232" y="3186351"/>
            <a:ext cx="58783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Hedef kitlemizin demografik ve sosyografik özelliklerini belirlemek.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9260" y="4329827"/>
            <a:ext cx="6458903" cy="1659136"/>
          </a:xfrm>
          <a:prstGeom prst="roundRect">
            <a:avLst>
              <a:gd name="adj" fmla="val 8818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18780" y="4329827"/>
            <a:ext cx="121920" cy="1659136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3" name="Text 11"/>
          <p:cNvSpPr/>
          <p:nvPr/>
        </p:nvSpPr>
        <p:spPr>
          <a:xfrm>
            <a:off x="1085255" y="457438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Tutum Ölçümü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85255" y="5059561"/>
            <a:ext cx="58783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Likert ölçekli sorular aracılığıyla katılımcıların algılarını ve tutumlarını nicel olarak değerlendirmek.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22237" y="4329827"/>
            <a:ext cx="6458903" cy="1659136"/>
          </a:xfrm>
          <a:prstGeom prst="roundRect">
            <a:avLst>
              <a:gd name="adj" fmla="val 8818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757" y="4329827"/>
            <a:ext cx="121920" cy="1659136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7" name="Text 15"/>
          <p:cNvSpPr/>
          <p:nvPr/>
        </p:nvSpPr>
        <p:spPr>
          <a:xfrm>
            <a:off x="7758232" y="4574381"/>
            <a:ext cx="2894528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Ham Veri Düzenleme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58232" y="5059561"/>
            <a:ext cx="587835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Analiz için gerekli ham veriyi temiz, düzenli ve işlenebilir hâle getirmek.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49260" y="6229826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 aşama, projenin temel veri kaynağını oluşturduğu için en kritik adımlardan biridir ve sonraki analizlerin sağlam temeller üzerine kurulmasını sağlar.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701873"/>
            <a:ext cx="13131879" cy="1356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Veri Toplama Yöntemi: Google Forms ile Kapsamlı Katılım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49260" y="2546033"/>
            <a:ext cx="7680603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Araştırma verileri, kolay erişilebilir ve kullanıcı dostu bir platform olan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Google Forms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aracılığıyla toplanmıştır. Bu yöntem, geniş bir kitleye ulaşmayı ve katılımcılardan verimli bir şekilde geri bildirim almayı sağlamıştır.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49260" y="4030147"/>
            <a:ext cx="768060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Toplam Katılımcı Sayısı: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Araştırmaya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253 kişi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gönüllü olarak katılmıştır.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49260" y="4426506"/>
            <a:ext cx="7680603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Anonim ve Gönüllü Katılım: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Katılımcıların kimlikleri gizli tutulmuş, katılım tamamen gönüllülük esasına dayanmıştır. Bu durum, dürüst ve objektif yanıtlar alınmasına katkı sağlamıştır.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49260" y="5473422"/>
            <a:ext cx="7680603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Soru Yapısı: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Anket, çoktan seçmeli ve 1’den 5’e kadar derecelendirilen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Likert tipi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sorulardan oluşmaktadır. Bu yapı, hem genel bilgileri hem de tutum ve algıları derinlemesine ölçmeye olanak tanımıştır.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3736" y="2591753"/>
            <a:ext cx="4707136" cy="47071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977860"/>
            <a:ext cx="7645479" cy="1141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Anketin İçerik Temaları: Cinsiyetçi Söylemlere Odaklanma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35660" y="2376488"/>
            <a:ext cx="685086" cy="1278731"/>
          </a:xfrm>
          <a:prstGeom prst="roundRect">
            <a:avLst>
              <a:gd name="adj" fmla="val 360024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6449735" y="2855238"/>
            <a:ext cx="25681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091958" y="2547699"/>
            <a:ext cx="22837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Farkındalık Düzeyi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091958" y="2935843"/>
            <a:ext cx="6789182" cy="548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Müzikteki cinsiyetçi söylemlere yönelik katılımcıların farkındalık düzeyini ölçmek.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235660" y="3826431"/>
            <a:ext cx="685086" cy="1027628"/>
          </a:xfrm>
          <a:prstGeom prst="roundRect">
            <a:avLst>
              <a:gd name="adj" fmla="val 360024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6449735" y="4179689"/>
            <a:ext cx="25681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091958" y="3997643"/>
            <a:ext cx="230147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Şiddet ve Taciz Algısı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091958" y="4385786"/>
            <a:ext cx="6789182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Şarkı sözlerindeki şiddet ve taciz içeren ifadelerin algılanma biçimi.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235660" y="5025271"/>
            <a:ext cx="685086" cy="1027628"/>
          </a:xfrm>
          <a:prstGeom prst="roundRect">
            <a:avLst>
              <a:gd name="adj" fmla="val 360024"/>
            </a:avLst>
          </a:prstGeom>
          <a:solidFill>
            <a:srgbClr val="4D1529"/>
          </a:solidFill>
          <a:ln/>
        </p:spPr>
      </p:sp>
      <p:sp>
        <p:nvSpPr>
          <p:cNvPr id="13" name="Text 10"/>
          <p:cNvSpPr/>
          <p:nvPr/>
        </p:nvSpPr>
        <p:spPr>
          <a:xfrm>
            <a:off x="6449735" y="5378529"/>
            <a:ext cx="25681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091958" y="5196483"/>
            <a:ext cx="2855238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Kadının Nesneleştirilmesi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091958" y="5584627"/>
            <a:ext cx="6789182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Kadının müzikte nesneleştirilmesine yönelik tutumların belirlenmesi.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235660" y="6224111"/>
            <a:ext cx="685086" cy="1027628"/>
          </a:xfrm>
          <a:prstGeom prst="roundRect">
            <a:avLst>
              <a:gd name="adj" fmla="val 360024"/>
            </a:avLst>
          </a:prstGeom>
          <a:solidFill>
            <a:srgbClr val="4D1529"/>
          </a:solidFill>
          <a:ln/>
        </p:spPr>
      </p:sp>
      <p:sp>
        <p:nvSpPr>
          <p:cNvPr id="17" name="Text 14"/>
          <p:cNvSpPr/>
          <p:nvPr/>
        </p:nvSpPr>
        <p:spPr>
          <a:xfrm>
            <a:off x="6449735" y="6577370"/>
            <a:ext cx="25681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091958" y="6395323"/>
            <a:ext cx="230124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Filtreleme Beklentisi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091958" y="6783467"/>
            <a:ext cx="6789182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Müzik platformlarından cinsiyetçi içeriğin filtrelenmesine yönelik beklentiler.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762119"/>
            <a:ext cx="7311271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Grafik 1: Katılımcı Yaş Dağılımı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1732717"/>
            <a:ext cx="7993142" cy="46562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260" y="6593681"/>
            <a:ext cx="13131879" cy="873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Katılımcıların büyük çoğunluğu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19-24 yaş aralığında (145 kişi)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yer almaktadır. Bunu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15-18 yaş aralığı (78 kişi)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takip etmektedir.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25-34 yaş aralığı 8 kişi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ve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35+ yaş aralığı ise 3 kişi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ile daha düşük oranlara sahiptir. Bu dağılım, örneklemin ağırlıklı olarak genç bireylerden oluştuğunu ve araştırmanın gençlerin müzikteki cinsiyetçi söylemlere yönelik algılarını derinlemesine incelemeye uygun olduğunu göstermektedir.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433870"/>
            <a:ext cx="993517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Grafik 2: Katılımcı Cinsiyet Dağılımı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2709386"/>
            <a:ext cx="6304836" cy="338685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843921" y="6126718"/>
            <a:ext cx="214074" cy="214074"/>
          </a:xfrm>
          <a:prstGeom prst="roundRect">
            <a:avLst>
              <a:gd name="adj" fmla="val 8543"/>
            </a:avLst>
          </a:prstGeom>
          <a:solidFill>
            <a:srgbClr val="FFB393"/>
          </a:solidFill>
          <a:ln/>
        </p:spPr>
      </p:sp>
      <p:sp>
        <p:nvSpPr>
          <p:cNvPr id="5" name="Text 2"/>
          <p:cNvSpPr/>
          <p:nvPr/>
        </p:nvSpPr>
        <p:spPr>
          <a:xfrm>
            <a:off x="2118955" y="6126718"/>
            <a:ext cx="630317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Kadın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3454598" y="6126718"/>
            <a:ext cx="214074" cy="214074"/>
          </a:xfrm>
          <a:prstGeom prst="roundRect">
            <a:avLst>
              <a:gd name="adj" fmla="val 8543"/>
            </a:avLst>
          </a:prstGeom>
          <a:solidFill>
            <a:srgbClr val="A9FF93"/>
          </a:solidFill>
          <a:ln/>
        </p:spPr>
      </p:sp>
      <p:sp>
        <p:nvSpPr>
          <p:cNvPr id="7" name="Text 4"/>
          <p:cNvSpPr/>
          <p:nvPr/>
        </p:nvSpPr>
        <p:spPr>
          <a:xfrm>
            <a:off x="3729633" y="6126718"/>
            <a:ext cx="619006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Erkek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054084" y="6126718"/>
            <a:ext cx="214074" cy="214074"/>
          </a:xfrm>
          <a:prstGeom prst="roundRect">
            <a:avLst>
              <a:gd name="adj" fmla="val 8543"/>
            </a:avLst>
          </a:prstGeom>
          <a:solidFill>
            <a:srgbClr val="93DFFF"/>
          </a:solidFill>
          <a:ln/>
        </p:spPr>
      </p:sp>
      <p:sp>
        <p:nvSpPr>
          <p:cNvPr id="9" name="Text 6"/>
          <p:cNvSpPr/>
          <p:nvPr/>
        </p:nvSpPr>
        <p:spPr>
          <a:xfrm>
            <a:off x="5329118" y="6126718"/>
            <a:ext cx="1724978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Belirtmek İstemiyorum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3924" y="2661166"/>
            <a:ext cx="6304836" cy="2739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Araştırmaya katılanların cinsiyet dağılımına bakıldığında,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kadın katılımcılar 137 kişi (%54)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ile çoğunluğu oluşturmaktadır.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Erkek katılımcılar 94 kişi (%37)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ile ikinci sırada yer alırken,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 kişi (%1)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cinsiyetini belirtmek istememiştir. Kadın katılımcı oranının yüksek olması, cinsiyetçi söylemlerin kadınlar üzerindeki etkisine odaklanan araştırma konusuyla uyumlu bir örneklem yapısı sunmaktadır.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00432"/>
            <a:ext cx="11140678" cy="685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📌</a:t>
            </a:r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Grafik 3: En Çok Dinlenen Müzik Türleri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" y="1819870"/>
            <a:ext cx="4189333" cy="418933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970" y="1819870"/>
            <a:ext cx="7814310" cy="43759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9260" y="6653213"/>
            <a:ext cx="13131879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Katılımcıların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95'i "çoğu türü dinliyorum"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seçeneğini işaretleyerek geniş bir müzik yelpazesine sahip olduklarını göstermiştir. Diğer popüler türler arasında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Pop (41 kişi)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Rap/Hip-hop (32 kişi)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ve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Rock/Metal (31 kişi)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bulunmaktadır. Bu çeşitlilik, müzik zevklerinin genişliğini ve tek bir türe bağlı kalınmadığını ortaya koymaktadır.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799862"/>
            <a:ext cx="1107388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Veri Hazırlama Süreci: Analize Giden Yol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1941552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260" y="2274808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5" name="Text 3"/>
          <p:cNvSpPr/>
          <p:nvPr/>
        </p:nvSpPr>
        <p:spPr>
          <a:xfrm>
            <a:off x="749260" y="244280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Veri Aktarımı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9260" y="2927985"/>
            <a:ext cx="645890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Google Forms'dan toplanan anket verileri, analiz için standart bir format olan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CSV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(Comma Separated Values) formatına güvenli bir şekilde aktarıldı.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22237" y="1941552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2237" y="2274808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9" name="Text 7"/>
          <p:cNvSpPr/>
          <p:nvPr/>
        </p:nvSpPr>
        <p:spPr>
          <a:xfrm>
            <a:off x="7422237" y="244280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Veri Temizliği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2237" y="2927985"/>
            <a:ext cx="64589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Aktarılan verilerdeki gereksiz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sütun adları ve boşluklar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titizlikle temizlenerek veri setinin bütünlüğü sağlandı.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9260" y="4329827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9260" y="4663083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3" name="Text 11"/>
          <p:cNvSpPr/>
          <p:nvPr/>
        </p:nvSpPr>
        <p:spPr>
          <a:xfrm>
            <a:off x="749260" y="4831080"/>
            <a:ext cx="384798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Kategorik Veri Düzenlemesi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49260" y="5316260"/>
            <a:ext cx="64589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Metin tabanlı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kategorik veriler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 istatistiksel analizlere uygun nicel değerlere dönüştürüldü ve standartlaştırıldı.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22237" y="4329827"/>
            <a:ext cx="214074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2237" y="4663083"/>
            <a:ext cx="6458903" cy="3048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7" name="Text 15"/>
          <p:cNvSpPr/>
          <p:nvPr/>
        </p:nvSpPr>
        <p:spPr>
          <a:xfrm>
            <a:off x="7422237" y="483108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Likert Veri Hazırlığı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2237" y="5316260"/>
            <a:ext cx="645890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Likert ölçekli veriler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 her bir yanıtın sayısal bir karşılığı olacak şekilde kodlandı ve analiz yazılımlarında işlenebilir hâle getirildi.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49260" y="6744891"/>
            <a:ext cx="131318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 detaylı veri hazırlık işlemleri, MP4 analiz aşamasının sağlıklı ve güvenilir sonuçlar vermesi için hayati öneme sahiptir. Temizlenmiş ve düzenlenmiş veri, sonraki istatistiksel modellerin doğruluğunu garanti altına alır.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069" y="583883"/>
            <a:ext cx="10279618" cy="672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MP3 Aşaması Sonucu: Sağlam Bir Temel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43069" y="1962150"/>
            <a:ext cx="6471285" cy="2153841"/>
          </a:xfrm>
          <a:prstGeom prst="roundRect">
            <a:avLst>
              <a:gd name="adj" fmla="val 5095"/>
            </a:avLst>
          </a:prstGeom>
          <a:solidFill>
            <a:srgbClr val="5C2438"/>
          </a:solidFill>
          <a:ln/>
        </p:spPr>
      </p:sp>
      <p:sp>
        <p:nvSpPr>
          <p:cNvPr id="4" name="Shape 2"/>
          <p:cNvSpPr/>
          <p:nvPr/>
        </p:nvSpPr>
        <p:spPr>
          <a:xfrm>
            <a:off x="743069" y="1939290"/>
            <a:ext cx="6471285" cy="91440"/>
          </a:xfrm>
          <a:prstGeom prst="roundRect">
            <a:avLst>
              <a:gd name="adj" fmla="val 33090"/>
            </a:avLst>
          </a:prstGeom>
          <a:solidFill>
            <a:srgbClr val="FFB393"/>
          </a:solidFill>
          <a:ln/>
        </p:spPr>
      </p:sp>
      <p:sp>
        <p:nvSpPr>
          <p:cNvPr id="5" name="Shape 3"/>
          <p:cNvSpPr/>
          <p:nvPr/>
        </p:nvSpPr>
        <p:spPr>
          <a:xfrm>
            <a:off x="3676174" y="1659612"/>
            <a:ext cx="605076" cy="605076"/>
          </a:xfrm>
          <a:prstGeom prst="roundRect">
            <a:avLst>
              <a:gd name="adj" fmla="val 151122"/>
            </a:avLst>
          </a:prstGeom>
          <a:solidFill>
            <a:srgbClr val="FFB393"/>
          </a:solidFill>
          <a:ln/>
        </p:spPr>
      </p:sp>
      <p:sp>
        <p:nvSpPr>
          <p:cNvPr id="6" name="Text 4"/>
          <p:cNvSpPr/>
          <p:nvPr/>
        </p:nvSpPr>
        <p:spPr>
          <a:xfrm>
            <a:off x="3857625" y="1810822"/>
            <a:ext cx="242054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7621" y="2466380"/>
            <a:ext cx="268950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Güvenilir Veri Seti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67621" y="2923461"/>
            <a:ext cx="6022181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Analiz için temiz, düzenlenmiş ve güvenilir bir veri seti başarıyla oluşturuldu. Bu set, projenin sonraki aşamaları için sağlam bir temel sunmaktadır.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6046" y="1962150"/>
            <a:ext cx="6471285" cy="2153841"/>
          </a:xfrm>
          <a:prstGeom prst="roundRect">
            <a:avLst>
              <a:gd name="adj" fmla="val 5095"/>
            </a:avLst>
          </a:prstGeom>
          <a:solidFill>
            <a:srgbClr val="5C2438"/>
          </a:solidFill>
          <a:ln/>
        </p:spPr>
      </p:sp>
      <p:sp>
        <p:nvSpPr>
          <p:cNvPr id="10" name="Shape 8"/>
          <p:cNvSpPr/>
          <p:nvPr/>
        </p:nvSpPr>
        <p:spPr>
          <a:xfrm>
            <a:off x="7416046" y="1939290"/>
            <a:ext cx="6471285" cy="91440"/>
          </a:xfrm>
          <a:prstGeom prst="roundRect">
            <a:avLst>
              <a:gd name="adj" fmla="val 33090"/>
            </a:avLst>
          </a:prstGeom>
          <a:solidFill>
            <a:srgbClr val="FFB393"/>
          </a:solidFill>
          <a:ln/>
        </p:spPr>
      </p:sp>
      <p:sp>
        <p:nvSpPr>
          <p:cNvPr id="11" name="Shape 9"/>
          <p:cNvSpPr/>
          <p:nvPr/>
        </p:nvSpPr>
        <p:spPr>
          <a:xfrm>
            <a:off x="10349151" y="1659612"/>
            <a:ext cx="605076" cy="605076"/>
          </a:xfrm>
          <a:prstGeom prst="roundRect">
            <a:avLst>
              <a:gd name="adj" fmla="val 151122"/>
            </a:avLst>
          </a:prstGeom>
          <a:solidFill>
            <a:srgbClr val="FFB393"/>
          </a:solidFill>
          <a:ln/>
        </p:spPr>
      </p:sp>
      <p:sp>
        <p:nvSpPr>
          <p:cNvPr id="12" name="Text 10"/>
          <p:cNvSpPr/>
          <p:nvPr/>
        </p:nvSpPr>
        <p:spPr>
          <a:xfrm>
            <a:off x="10530602" y="1810822"/>
            <a:ext cx="242054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40598" y="2466380"/>
            <a:ext cx="268950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Net Katılımcı Profili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40598" y="2923461"/>
            <a:ext cx="6022181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Katılımcı profili, yaş ve cinsiyet dağılımı gibi demografik bilgilerle birlikte net bir şekilde tanımlandı. Bu, araştırma bulgularının yorumlanması için kritik bir bağlam sağlar.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3069" y="4620220"/>
            <a:ext cx="6471285" cy="2153841"/>
          </a:xfrm>
          <a:prstGeom prst="roundRect">
            <a:avLst>
              <a:gd name="adj" fmla="val 5095"/>
            </a:avLst>
          </a:prstGeom>
          <a:solidFill>
            <a:srgbClr val="5C2438"/>
          </a:solidFill>
          <a:ln/>
        </p:spPr>
      </p:sp>
      <p:sp>
        <p:nvSpPr>
          <p:cNvPr id="16" name="Shape 14"/>
          <p:cNvSpPr/>
          <p:nvPr/>
        </p:nvSpPr>
        <p:spPr>
          <a:xfrm>
            <a:off x="743069" y="4597360"/>
            <a:ext cx="6471285" cy="91440"/>
          </a:xfrm>
          <a:prstGeom prst="roundRect">
            <a:avLst>
              <a:gd name="adj" fmla="val 33090"/>
            </a:avLst>
          </a:prstGeom>
          <a:solidFill>
            <a:srgbClr val="FFB393"/>
          </a:solidFill>
          <a:ln/>
        </p:spPr>
      </p:sp>
      <p:sp>
        <p:nvSpPr>
          <p:cNvPr id="17" name="Shape 15"/>
          <p:cNvSpPr/>
          <p:nvPr/>
        </p:nvSpPr>
        <p:spPr>
          <a:xfrm>
            <a:off x="3676174" y="4317683"/>
            <a:ext cx="605076" cy="605076"/>
          </a:xfrm>
          <a:prstGeom prst="roundRect">
            <a:avLst>
              <a:gd name="adj" fmla="val 151122"/>
            </a:avLst>
          </a:prstGeom>
          <a:solidFill>
            <a:srgbClr val="FFB393"/>
          </a:solidFill>
          <a:ln/>
        </p:spPr>
      </p:sp>
      <p:sp>
        <p:nvSpPr>
          <p:cNvPr id="18" name="Text 16"/>
          <p:cNvSpPr/>
          <p:nvPr/>
        </p:nvSpPr>
        <p:spPr>
          <a:xfrm>
            <a:off x="3857625" y="4468892"/>
            <a:ext cx="242054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67621" y="5124450"/>
            <a:ext cx="268950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Analize Uygun Yapı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67621" y="5581531"/>
            <a:ext cx="6022181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Veri seti, istatistiksel analizlere ve derinlemesine incelemelere uygun bir yapıya kavuşturuldu. Bu sayede, MP4 aşamasında etkin bir şekilde kullanılabilecektir.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416046" y="4620220"/>
            <a:ext cx="6471285" cy="2153841"/>
          </a:xfrm>
          <a:prstGeom prst="roundRect">
            <a:avLst>
              <a:gd name="adj" fmla="val 5095"/>
            </a:avLst>
          </a:prstGeom>
          <a:solidFill>
            <a:srgbClr val="5C2438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6046" y="4597360"/>
            <a:ext cx="6471285" cy="91440"/>
          </a:xfrm>
          <a:prstGeom prst="roundRect">
            <a:avLst>
              <a:gd name="adj" fmla="val 33090"/>
            </a:avLst>
          </a:prstGeom>
          <a:solidFill>
            <a:srgbClr val="FFB393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49151" y="4317683"/>
            <a:ext cx="605076" cy="605076"/>
          </a:xfrm>
          <a:prstGeom prst="roundRect">
            <a:avLst>
              <a:gd name="adj" fmla="val 151122"/>
            </a:avLst>
          </a:prstGeom>
          <a:solidFill>
            <a:srgbClr val="FFB393"/>
          </a:solidFill>
          <a:ln/>
        </p:spPr>
      </p:sp>
      <p:sp>
        <p:nvSpPr>
          <p:cNvPr id="24" name="Text 22"/>
          <p:cNvSpPr/>
          <p:nvPr/>
        </p:nvSpPr>
        <p:spPr>
          <a:xfrm>
            <a:off x="10530602" y="4468892"/>
            <a:ext cx="242054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7640598" y="5124450"/>
            <a:ext cx="3055144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MP4 İçin Temel Girdiler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40598" y="5581531"/>
            <a:ext cx="6022181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MP4 aşamasının tüm temel girdileri eksiksiz olarak tamamlandı. Bu, projenin sorunsuz bir şekilde bir sonraki faza geçmesini sağlayacaktır.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43069" y="7000875"/>
            <a:ext cx="13144262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MP3 aşaması, başarılı bir şekilde tamamlanmış ve veri analizi için ideal bir temel oluşturarak projenin ilerlemesine önemli katkı sağlamıştır. Elde edilen veriler, müzikteki cinsiyetçi söylemlerin anlaşılmasına yönelik değerli içgörüler sunacaktır.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2025-12-07T21:33:53Z</dcterms:created>
  <dcterms:modified xsi:type="dcterms:W3CDTF">2025-12-07T21:33:53Z</dcterms:modified>
</cp:coreProperties>
</file>